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25"/>
  </p:notesMasterIdLst>
  <p:sldIdLst>
    <p:sldId id="1493" r:id="rId2"/>
    <p:sldId id="1562" r:id="rId3"/>
    <p:sldId id="1561" r:id="rId4"/>
    <p:sldId id="1591" r:id="rId5"/>
    <p:sldId id="1599" r:id="rId6"/>
    <p:sldId id="1609" r:id="rId7"/>
    <p:sldId id="1575" r:id="rId8"/>
    <p:sldId id="1559" r:id="rId9"/>
    <p:sldId id="1613" r:id="rId10"/>
    <p:sldId id="1614" r:id="rId11"/>
    <p:sldId id="1552" r:id="rId12"/>
    <p:sldId id="1615" r:id="rId13"/>
    <p:sldId id="1590" r:id="rId14"/>
    <p:sldId id="1587" r:id="rId15"/>
    <p:sldId id="1616" r:id="rId16"/>
    <p:sldId id="1617" r:id="rId17"/>
    <p:sldId id="1588" r:id="rId18"/>
    <p:sldId id="1577" r:id="rId19"/>
    <p:sldId id="1589" r:id="rId20"/>
    <p:sldId id="1579" r:id="rId21"/>
    <p:sldId id="1580" r:id="rId22"/>
    <p:sldId id="1606" r:id="rId23"/>
    <p:sldId id="161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5"/>
    <p:restoredTop sz="84739"/>
  </p:normalViewPr>
  <p:slideViewPr>
    <p:cSldViewPr snapToGrid="0" snapToObjects="1">
      <p:cViewPr varScale="1">
        <p:scale>
          <a:sx n="94" d="100"/>
          <a:sy n="9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4FDDD-3B8C-774C-B141-3BF7F5C9F31E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BF149-8011-4D48-B7C9-2E06A1EA4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1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alancecareers.com/what-is-github-and-why-should-i-use-it-2071946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eze-software.com/services/high-speed-modeling/cluster-computin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5C432-BA30-4A08-88CB-2F7FAC6941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49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44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6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4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5C432-BA30-4A08-88CB-2F7FAC6941F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4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https://www.thebalancecareers.com/what-is-github-and-why-should-i-use-it-2071946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82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used Github before to version control your own code?</a:t>
            </a:r>
          </a:p>
          <a:p>
            <a:r>
              <a:rPr lang="en-US"/>
              <a:t>https://www.polleverywhere.com/multiple_choice_polls/ElBqTIzb6xVxC5LxLnB7D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used Github before to work collaboratively on code?</a:t>
            </a:r>
          </a:p>
          <a:p>
            <a:r>
              <a:rPr lang="en-US"/>
              <a:t>https://www.polleverywhere.com/multiple_choice_polls/9qtv6zls09b0ZX3qtm4rP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48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17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2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9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https://www.breeze-software.com/services/high-speed-modeling/cluster-computing/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4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83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1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3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09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55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9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54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7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77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5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F692A2E-DA3C-754A-ACA8-6CD447D43064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1DD958-2370-AA4C-A6B1-D4726DEF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1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DD5C7F7-54A1-C749-8649-4066F1FBCDD3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DF0FD57-5A81-644E-88CB-49AC1DAD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5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DE3F24-1CC5-2F4D-BD51-9DDD3E9D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08/28/2019</a:t>
            </a:r>
          </a:p>
        </p:txBody>
      </p:sp>
    </p:spTree>
    <p:extLst>
      <p:ext uri="{BB962C8B-B14F-4D97-AF65-F5344CB8AC3E}">
        <p14:creationId xmlns:p14="http://schemas.microsoft.com/office/powerpoint/2010/main" val="764230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0401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50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300"/>
              </a:spcBef>
              <a:defRPr sz="3200"/>
            </a:lvl1pPr>
            <a:lvl2pPr>
              <a:spcBef>
                <a:spcPts val="300"/>
              </a:spcBef>
              <a:defRPr sz="3200"/>
            </a:lvl2pPr>
            <a:lvl3pPr>
              <a:spcBef>
                <a:spcPts val="300"/>
              </a:spcBef>
              <a:defRPr sz="2400"/>
            </a:lvl3pPr>
            <a:lvl4pPr>
              <a:spcBef>
                <a:spcPts val="300"/>
              </a:spcBef>
              <a:defRPr sz="2000"/>
            </a:lvl4pPr>
            <a:lvl5pPr>
              <a:spcBef>
                <a:spcPts val="300"/>
              </a:spcBef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BF843D-94BA-7D48-8053-AD3B7AC2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3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8901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2pPr>
            <a:lvl3pPr marL="121780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702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4pPr>
            <a:lvl5pPr marL="2435603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5pPr>
            <a:lvl6pPr marL="3044504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6pPr>
            <a:lvl7pPr marL="365340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7pPr>
            <a:lvl8pPr marL="426230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8pPr>
            <a:lvl9pPr marL="4871206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AC17F81-6D3C-A04F-9781-0611C0DE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200BDC9-1C81-7C44-9C6F-128407ADE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09/04/19</a:t>
            </a:r>
          </a:p>
        </p:txBody>
      </p:sp>
    </p:spTree>
    <p:extLst>
      <p:ext uri="{BB962C8B-B14F-4D97-AF65-F5344CB8AC3E}">
        <p14:creationId xmlns:p14="http://schemas.microsoft.com/office/powerpoint/2010/main" val="101353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29"/>
            </a:lvl1pPr>
            <a:lvl2pPr>
              <a:defRPr sz="3197"/>
            </a:lvl2pPr>
            <a:lvl3pPr>
              <a:defRPr sz="2664"/>
            </a:lvl3pPr>
            <a:lvl4pPr>
              <a:defRPr sz="2397"/>
            </a:lvl4pPr>
            <a:lvl5pPr>
              <a:defRPr sz="2397"/>
            </a:lvl5pPr>
            <a:lvl6pPr>
              <a:defRPr sz="2397"/>
            </a:lvl6pPr>
            <a:lvl7pPr>
              <a:defRPr sz="2397"/>
            </a:lvl7pPr>
            <a:lvl8pPr>
              <a:defRPr sz="2397"/>
            </a:lvl8pPr>
            <a:lvl9pPr>
              <a:defRPr sz="239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29"/>
            </a:lvl1pPr>
            <a:lvl2pPr>
              <a:defRPr sz="3197"/>
            </a:lvl2pPr>
            <a:lvl3pPr>
              <a:defRPr sz="2664"/>
            </a:lvl3pPr>
            <a:lvl4pPr>
              <a:defRPr sz="2397"/>
            </a:lvl4pPr>
            <a:lvl5pPr>
              <a:defRPr sz="2397"/>
            </a:lvl5pPr>
            <a:lvl6pPr>
              <a:defRPr sz="2397"/>
            </a:lvl6pPr>
            <a:lvl7pPr>
              <a:defRPr sz="2397"/>
            </a:lvl7pPr>
            <a:lvl8pPr>
              <a:defRPr sz="2397"/>
            </a:lvl8pPr>
            <a:lvl9pPr>
              <a:defRPr sz="239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CE4D4AC-288F-4741-8ADC-DF3B6516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9A040B8-1DFD-6949-AB84-EAEBC827E90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09/04/19</a:t>
            </a:r>
          </a:p>
        </p:txBody>
      </p:sp>
    </p:spTree>
    <p:extLst>
      <p:ext uri="{BB962C8B-B14F-4D97-AF65-F5344CB8AC3E}">
        <p14:creationId xmlns:p14="http://schemas.microsoft.com/office/powerpoint/2010/main" val="8197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3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01" indent="0">
              <a:buNone/>
              <a:defRPr sz="2664" b="1"/>
            </a:lvl2pPr>
            <a:lvl3pPr marL="1217802" indent="0">
              <a:buNone/>
              <a:defRPr sz="2397" b="1"/>
            </a:lvl3pPr>
            <a:lvl4pPr marL="1826702" indent="0">
              <a:buNone/>
              <a:defRPr sz="2131" b="1"/>
            </a:lvl4pPr>
            <a:lvl5pPr marL="2435603" indent="0">
              <a:buNone/>
              <a:defRPr sz="2131" b="1"/>
            </a:lvl5pPr>
            <a:lvl6pPr marL="3044504" indent="0">
              <a:buNone/>
              <a:defRPr sz="2131" b="1"/>
            </a:lvl6pPr>
            <a:lvl7pPr marL="3653405" indent="0">
              <a:buNone/>
              <a:defRPr sz="2131" b="1"/>
            </a:lvl7pPr>
            <a:lvl8pPr marL="4262305" indent="0">
              <a:buNone/>
              <a:defRPr sz="2131" b="1"/>
            </a:lvl8pPr>
            <a:lvl9pPr marL="4871206" indent="0">
              <a:buNone/>
              <a:defRPr sz="213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7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5" cy="639763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01" indent="0">
              <a:buNone/>
              <a:defRPr sz="2664" b="1"/>
            </a:lvl2pPr>
            <a:lvl3pPr marL="1217802" indent="0">
              <a:buNone/>
              <a:defRPr sz="2397" b="1"/>
            </a:lvl3pPr>
            <a:lvl4pPr marL="1826702" indent="0">
              <a:buNone/>
              <a:defRPr sz="2131" b="1"/>
            </a:lvl4pPr>
            <a:lvl5pPr marL="2435603" indent="0">
              <a:buNone/>
              <a:defRPr sz="2131" b="1"/>
            </a:lvl5pPr>
            <a:lvl6pPr marL="3044504" indent="0">
              <a:buNone/>
              <a:defRPr sz="2131" b="1"/>
            </a:lvl6pPr>
            <a:lvl7pPr marL="3653405" indent="0">
              <a:buNone/>
              <a:defRPr sz="2131" b="1"/>
            </a:lvl7pPr>
            <a:lvl8pPr marL="4262305" indent="0">
              <a:buNone/>
              <a:defRPr sz="2131" b="1"/>
            </a:lvl8pPr>
            <a:lvl9pPr marL="4871206" indent="0">
              <a:buNone/>
              <a:defRPr sz="213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5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7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286625A-28FF-DD4C-9547-4456B202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5DF67E8-4C9A-7646-9419-3A79C201F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08/30/2019</a:t>
            </a:r>
          </a:p>
        </p:txBody>
      </p:sp>
    </p:spTree>
    <p:extLst>
      <p:ext uri="{BB962C8B-B14F-4D97-AF65-F5344CB8AC3E}">
        <p14:creationId xmlns:p14="http://schemas.microsoft.com/office/powerpoint/2010/main" val="74502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B436B7-3572-2845-B683-5851CE94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37756-8AAC-E14D-9FC8-4CB0D008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08/30/2019</a:t>
            </a:r>
          </a:p>
        </p:txBody>
      </p:sp>
    </p:spTree>
    <p:extLst>
      <p:ext uri="{BB962C8B-B14F-4D97-AF65-F5344CB8AC3E}">
        <p14:creationId xmlns:p14="http://schemas.microsoft.com/office/powerpoint/2010/main" val="303038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541DEBB-0E42-F744-99C8-76806ED59D50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A60D2-3422-B14C-908B-2A770025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1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4261"/>
            </a:lvl1pPr>
            <a:lvl2pPr>
              <a:defRPr sz="3729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4"/>
            </a:lvl1pPr>
            <a:lvl2pPr marL="608901" indent="0">
              <a:buNone/>
              <a:defRPr sz="1599"/>
            </a:lvl2pPr>
            <a:lvl3pPr marL="1217802" indent="0">
              <a:buNone/>
              <a:defRPr sz="1332"/>
            </a:lvl3pPr>
            <a:lvl4pPr marL="1826702" indent="0">
              <a:buNone/>
              <a:defRPr sz="1199"/>
            </a:lvl4pPr>
            <a:lvl5pPr marL="2435603" indent="0">
              <a:buNone/>
              <a:defRPr sz="1199"/>
            </a:lvl5pPr>
            <a:lvl6pPr marL="3044504" indent="0">
              <a:buNone/>
              <a:defRPr sz="1199"/>
            </a:lvl6pPr>
            <a:lvl7pPr marL="3653405" indent="0">
              <a:buNone/>
              <a:defRPr sz="1199"/>
            </a:lvl7pPr>
            <a:lvl8pPr marL="4262305" indent="0">
              <a:buNone/>
              <a:defRPr sz="1199"/>
            </a:lvl8pPr>
            <a:lvl9pPr marL="4871206" indent="0">
              <a:buNone/>
              <a:defRPr sz="11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3BE0FE4-88EB-F34C-A580-EEB7EF9EA911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0A6119-94BE-DA41-9AAC-F9BD53D1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1"/>
            </a:lvl1pPr>
            <a:lvl2pPr marL="608901" indent="0">
              <a:buNone/>
              <a:defRPr sz="3729"/>
            </a:lvl2pPr>
            <a:lvl3pPr marL="1217802" indent="0">
              <a:buNone/>
              <a:defRPr sz="3197"/>
            </a:lvl3pPr>
            <a:lvl4pPr marL="1826702" indent="0">
              <a:buNone/>
              <a:defRPr sz="2664"/>
            </a:lvl4pPr>
            <a:lvl5pPr marL="2435603" indent="0">
              <a:buNone/>
              <a:defRPr sz="2664"/>
            </a:lvl5pPr>
            <a:lvl6pPr marL="3044504" indent="0">
              <a:buNone/>
              <a:defRPr sz="2664"/>
            </a:lvl6pPr>
            <a:lvl7pPr marL="3653405" indent="0">
              <a:buNone/>
              <a:defRPr sz="2664"/>
            </a:lvl7pPr>
            <a:lvl8pPr marL="4262305" indent="0">
              <a:buNone/>
              <a:defRPr sz="2664"/>
            </a:lvl8pPr>
            <a:lvl9pPr marL="4871206" indent="0">
              <a:buNone/>
              <a:defRPr sz="266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646CD6-B735-0C45-A4F8-8A632E83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E9E747-15EC-F049-957E-C451D13A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08/28/2019</a:t>
            </a:r>
          </a:p>
        </p:txBody>
      </p:sp>
    </p:spTree>
    <p:extLst>
      <p:ext uri="{BB962C8B-B14F-4D97-AF65-F5344CB8AC3E}">
        <p14:creationId xmlns:p14="http://schemas.microsoft.com/office/powerpoint/2010/main" val="347023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9C403E-FD64-FC48-8A34-98465EB97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0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61" r:id="rId14"/>
  </p:sldLayoutIdLst>
  <p:txStyles>
    <p:titleStyle>
      <a:lvl1pPr algn="ctr" defTabSz="608901" rtl="0" eaLnBrk="1" latinLnBrk="0" hangingPunct="1">
        <a:spcBef>
          <a:spcPct val="0"/>
        </a:spcBef>
        <a:buNone/>
        <a:defRPr sz="5400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456677" indent="-456677" algn="l" defTabSz="608901" rtl="0" eaLnBrk="1" latinLnBrk="0" hangingPunct="1">
        <a:spcBef>
          <a:spcPts val="600"/>
        </a:spcBef>
        <a:buFont typeface="Arial"/>
        <a:buChar char="•"/>
        <a:defRPr sz="36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989463" indent="-380562" algn="l" defTabSz="608901" rtl="0" eaLnBrk="1" latinLnBrk="0" hangingPunct="1">
        <a:spcBef>
          <a:spcPts val="600"/>
        </a:spcBef>
        <a:buFont typeface="Arial"/>
        <a:buChar char="–"/>
        <a:defRPr sz="36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522251" indent="-304451" algn="l" defTabSz="608901" rtl="0" eaLnBrk="1" latinLnBrk="0" hangingPunct="1">
        <a:spcBef>
          <a:spcPts val="600"/>
        </a:spcBef>
        <a:buFont typeface="Arial"/>
        <a:buChar char="•"/>
        <a:defRPr sz="28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2131152" indent="-304451" algn="l" defTabSz="608901" rtl="0" eaLnBrk="1" latinLnBrk="0" hangingPunct="1">
        <a:spcBef>
          <a:spcPts val="600"/>
        </a:spcBef>
        <a:buFont typeface="Arial"/>
        <a:buChar char="–"/>
        <a:defRPr sz="24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740053" indent="-304451" algn="l" defTabSz="608901" rtl="0" eaLnBrk="1" latinLnBrk="0" hangingPunct="1">
        <a:spcBef>
          <a:spcPts val="600"/>
        </a:spcBef>
        <a:buFont typeface="Arial"/>
        <a:buChar char="»"/>
        <a:defRPr sz="24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3348954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7856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6755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5656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8901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7802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6702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5603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4504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3405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2305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1206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alancecareers.com/high-paying-programming-languages-207189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://learntocodewith.me/getting-started/topics/command-line/" TargetMode="External"/><Relationship Id="rId4" Type="http://schemas.openxmlformats.org/officeDocument/2006/relationships/hyperlink" Target="http://learntocodewith.me/getting-started/#g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dosejev/front-end-course/blob/master/week-01/day-01/learn-git.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cluster" TargetMode="Externa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silyn/BME590_practi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it.duke.edu/help/articles/cluster-how-lo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cc.duke.edu/dcc/logi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difference-between-UNIX-Linux-Bash-Zsh-shell-programming-and-shell-scripting-What-is-meant-by-the-word-shel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Classic-Shell-Scripting-Arnold-Robbins/dp/0596005954/ref=pd_bxgy_img_3/147-2925148-0357648?_encoding=UTF8&amp;pd_rd_i=0596005954&amp;pd_rd_r=bd3931c2-3d43-4fc3-9392-d93555de74bb&amp;pd_rd_w=dtd8I&amp;pd_rd_wg=dQHHg&amp;pf_rd_p=09627863-9889-4290-b90a-5e9f86682449&amp;pf_rd_r=1QN2XXTTAW6YPAQCFPW7&amp;psc=1&amp;refRID=1QN2XXTTAW6YPAQCFPW7" TargetMode="Externa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s.hw.ac.uk/~hwloidl/Courses/LinuxIntro/x945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666" y="2130428"/>
            <a:ext cx="11047750" cy="1470025"/>
          </a:xfrm>
        </p:spPr>
        <p:txBody>
          <a:bodyPr>
            <a:noAutofit/>
          </a:bodyPr>
          <a:lstStyle/>
          <a:p>
            <a:r>
              <a:rPr lang="en-US" sz="4400" dirty="0"/>
              <a:t>Computing on a Cluster;</a:t>
            </a:r>
            <a:br>
              <a:rPr lang="en-US" sz="4400" dirty="0"/>
            </a:br>
            <a:r>
              <a:rPr lang="en-US" sz="4400" dirty="0"/>
              <a:t>Using </a:t>
            </a:r>
            <a:r>
              <a:rPr lang="en-US" sz="4400" dirty="0" err="1"/>
              <a:t>Github</a:t>
            </a:r>
            <a:br>
              <a:rPr lang="en-US" sz="4400" dirty="0"/>
            </a:b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Lecture 5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0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7DC4-00DF-61E6-329A-ED993BA9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DCC Demo –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E706-D2EE-546B-F9F2-4F958B1A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Submitting jobs to the cluster</a:t>
            </a:r>
          </a:p>
        </p:txBody>
      </p:sp>
    </p:spTree>
    <p:extLst>
      <p:ext uri="{BB962C8B-B14F-4D97-AF65-F5344CB8AC3E}">
        <p14:creationId xmlns:p14="http://schemas.microsoft.com/office/powerpoint/2010/main" val="75413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C689-C88C-BF4B-A53B-BD8AC79B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put, get, </a:t>
            </a:r>
            <a:r>
              <a:rPr lang="en-US" dirty="0" err="1"/>
              <a:t>wget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1135E-48AC-8448-82C0-9F76C28F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Put, get:</a:t>
            </a:r>
          </a:p>
          <a:p>
            <a:pPr lvl="1"/>
            <a:r>
              <a:rPr lang="en-US" dirty="0"/>
              <a:t>Moving files to and from the cluster from your local drive</a:t>
            </a:r>
          </a:p>
          <a:p>
            <a:pPr lvl="1"/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, curl</a:t>
            </a:r>
          </a:p>
          <a:p>
            <a:pPr lvl="1"/>
            <a:r>
              <a:rPr lang="en-US" dirty="0"/>
              <a:t>Downloading files from the internet to a remote server (e.g. the cluster)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CCF614D5-1EAE-7647-B3EB-8EC0F44A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9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7DC4-00DF-61E6-329A-ED993BA9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DCC Demo –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E706-D2EE-546B-F9F2-4F958B1A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Moving files between the cluster and your local machine</a:t>
            </a:r>
          </a:p>
        </p:txBody>
      </p:sp>
    </p:spTree>
    <p:extLst>
      <p:ext uri="{BB962C8B-B14F-4D97-AF65-F5344CB8AC3E}">
        <p14:creationId xmlns:p14="http://schemas.microsoft.com/office/powerpoint/2010/main" val="247043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42825"/>
            <a:ext cx="10363200" cy="1470025"/>
          </a:xfrm>
        </p:spPr>
        <p:txBody>
          <a:bodyPr/>
          <a:lstStyle/>
          <a:p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59165"/>
            <a:ext cx="8534400" cy="1752600"/>
          </a:xfrm>
        </p:spPr>
        <p:txBody>
          <a:bodyPr>
            <a:normAutofit/>
          </a:bodyPr>
          <a:lstStyle/>
          <a:p>
            <a:r>
              <a:rPr lang="en-US" dirty="0"/>
              <a:t>Recall that we use version control and code sharing software to support </a:t>
            </a:r>
            <a:r>
              <a:rPr lang="en-US" b="1" i="1" u="sng" dirty="0"/>
              <a:t>reproducible</a:t>
            </a:r>
            <a:r>
              <a:rPr lang="en-US" dirty="0"/>
              <a:t> data science!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7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B7BD-E264-45C3-8E15-4774ED10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D214-C008-49DF-BA84-9AA026F8F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is an open-source repository hosting service for code.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Variety of different </a:t>
            </a:r>
            <a:r>
              <a:rPr lang="en-US" dirty="0">
                <a:hlinkClick r:id="rId3"/>
              </a:rPr>
              <a:t>programming languages</a:t>
            </a: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Keeps track of the various changes made to every iteration by using </a:t>
            </a:r>
            <a:r>
              <a:rPr lang="en-US" dirty="0">
                <a:hlinkClick r:id="rId4"/>
              </a:rPr>
              <a:t>git</a:t>
            </a:r>
            <a:r>
              <a:rPr lang="en-US" dirty="0"/>
              <a:t>, a revision control system that runs in the </a:t>
            </a:r>
            <a:r>
              <a:rPr lang="en-US" dirty="0">
                <a:hlinkClick r:id="rId5"/>
              </a:rPr>
              <a:t>command line interface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E1E56-21DE-0F4C-BB39-E8A18655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528" y="182678"/>
            <a:ext cx="1326243" cy="13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510F-843F-64B7-EDA2-13D59ABE4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B05BA-6352-0092-99AF-CE41FAF39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ElBqTIzb6xVxC5LxLnB7D">
            <a:extLst>
              <a:ext uri="{FF2B5EF4-FFF2-40B4-BE49-F238E27FC236}">
                <a16:creationId xmlns:a16="http://schemas.microsoft.com/office/drawing/2014/main" id="{6060CD42-798E-5E94-5FB4-90CE0FD71B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3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99D2-E76A-2349-2BB9-BB9156475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CF613-1B9C-C392-BFE7-69B271B506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9qtv6zls09b0ZX3qtm4rP">
            <a:extLst>
              <a:ext uri="{FF2B5EF4-FFF2-40B4-BE49-F238E27FC236}">
                <a16:creationId xmlns:a16="http://schemas.microsoft.com/office/drawing/2014/main" id="{56AEF6D5-A6F5-282D-F659-F4A08784FA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40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014B-7EE5-41D7-9961-40D5D9DA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be using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5EB53-EC0F-480D-B049-E8F71E9F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28 million users- huge network!</a:t>
            </a:r>
          </a:p>
          <a:p>
            <a:r>
              <a:rPr lang="en-US" dirty="0"/>
              <a:t>Allows for easy collaborations</a:t>
            </a:r>
          </a:p>
          <a:p>
            <a:r>
              <a:rPr lang="en-US" dirty="0"/>
              <a:t>Trackable</a:t>
            </a:r>
          </a:p>
          <a:p>
            <a:r>
              <a:rPr lang="en-US" dirty="0"/>
              <a:t>Enables you to become active in the community</a:t>
            </a:r>
          </a:p>
          <a:p>
            <a:r>
              <a:rPr lang="en-US" dirty="0"/>
              <a:t>Improve your attractiveness as a job candidate (a public portfolio of your work as a data scientist!)</a:t>
            </a:r>
          </a:p>
          <a:p>
            <a:r>
              <a:rPr lang="en-US" dirty="0"/>
              <a:t>~1GB/repository (file &lt;50-100MB)</a:t>
            </a:r>
          </a:p>
        </p:txBody>
      </p:sp>
    </p:spTree>
    <p:extLst>
      <p:ext uri="{BB962C8B-B14F-4D97-AF65-F5344CB8AC3E}">
        <p14:creationId xmlns:p14="http://schemas.microsoft.com/office/powerpoint/2010/main" val="2738833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79AE-B1C7-E348-9BEC-BB6F2D82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Scenarios for 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82731-312D-264F-85B2-934AEDA3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want to track your own project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start working on someone else’s project</a:t>
            </a:r>
          </a:p>
        </p:txBody>
      </p:sp>
    </p:spTree>
    <p:extLst>
      <p:ext uri="{BB962C8B-B14F-4D97-AF65-F5344CB8AC3E}">
        <p14:creationId xmlns:p14="http://schemas.microsoft.com/office/powerpoint/2010/main" val="228562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B6DB7-7167-4845-820B-38C9F537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33" y="1119293"/>
            <a:ext cx="8398933" cy="46194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54ED9-428C-6149-9C13-461A0B243BE3}"/>
              </a:ext>
            </a:extLst>
          </p:cNvPr>
          <p:cNvSpPr/>
          <p:nvPr/>
        </p:nvSpPr>
        <p:spPr>
          <a:xfrm>
            <a:off x="0" y="61707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https://github.com/fedosejev/front-end-course/blob/master/week-01/day-01/learn-git.md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9B3F0-9921-7544-BD18-45EF23E28960}"/>
              </a:ext>
            </a:extLst>
          </p:cNvPr>
          <p:cNvSpPr txBox="1"/>
          <p:nvPr/>
        </p:nvSpPr>
        <p:spPr>
          <a:xfrm>
            <a:off x="3640667" y="409624"/>
            <a:ext cx="60322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Where we organize what we want to commit to our repository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70077C-71D6-B24A-A7AB-4376B1048629}"/>
              </a:ext>
            </a:extLst>
          </p:cNvPr>
          <p:cNvCxnSpPr>
            <a:stCxn id="4" idx="0"/>
            <a:endCxn id="7" idx="2"/>
          </p:cNvCxnSpPr>
          <p:nvPr/>
        </p:nvCxnSpPr>
        <p:spPr>
          <a:xfrm flipV="1">
            <a:off x="6096000" y="778956"/>
            <a:ext cx="560782" cy="34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6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50E8-2883-804F-B788-698EA0B7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8CE7-7581-1145-BDC3-7B5B8565F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 computer cluster is a set of loosely or tightly connected computers (</a:t>
            </a:r>
            <a:r>
              <a:rPr lang="en-US" b="1" i="1" dirty="0"/>
              <a:t>nodes</a:t>
            </a:r>
            <a:r>
              <a:rPr lang="en-US" dirty="0"/>
              <a:t>) that work together so that, in many respects, they can be viewed as a single system.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BA488F57-12C5-104D-BFDE-771DC6F7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13411E-4A3C-1243-9030-0EE5FBCA64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57E14-C5E3-E147-83A9-017CEAD4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3" y="3537437"/>
            <a:ext cx="3040184" cy="2280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5173D-0B28-F94B-976F-F563D7C3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949" y="3537437"/>
            <a:ext cx="1711815" cy="2280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48E11F-4A05-1741-9A2B-2D95B882B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536" y="3537436"/>
            <a:ext cx="3428780" cy="2280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2D147A-21F3-F14E-8E6F-CE4F551FC7E9}"/>
              </a:ext>
            </a:extLst>
          </p:cNvPr>
          <p:cNvSpPr/>
          <p:nvPr/>
        </p:nvSpPr>
        <p:spPr>
          <a:xfrm>
            <a:off x="0" y="6177925"/>
            <a:ext cx="29482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6"/>
              </a:rPr>
              <a:t>https://en.wikipedia.org/wiki/Computer_cluster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25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888D-7950-D14F-A4E5-0A7EDB80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6FBAA-4C46-214B-8E05-95974013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config --global 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user.name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[-filename] [-A]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 [-filename]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 -m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90DB-3436-C34B-BA42-9EEF8093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remote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D6782-C081-4E41-86A5-236F159E6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 &lt;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&lt;local place to clone&gt;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–v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–a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[origin master]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cloning the repository at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https://github.com/jessilyn/BME590_practice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your name to the readme file</a:t>
            </a:r>
          </a:p>
        </p:txBody>
      </p:sp>
    </p:spTree>
    <p:extLst>
      <p:ext uri="{BB962C8B-B14F-4D97-AF65-F5344CB8AC3E}">
        <p14:creationId xmlns:p14="http://schemas.microsoft.com/office/powerpoint/2010/main" val="1182128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6224-5441-7F07-F87D-D79D6DFC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&amp; Upcoming 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974B7-3C77-B582-3A80-B6D3F2C82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Homework #1 is due Tuesday (1/31/2023)</a:t>
            </a:r>
          </a:p>
          <a:p>
            <a:pPr lvl="1"/>
            <a:r>
              <a:rPr lang="en-US" dirty="0"/>
              <a:t>If you have questions about the homework, please reach out to your TA first</a:t>
            </a:r>
          </a:p>
          <a:p>
            <a:pPr lvl="1"/>
            <a:endParaRPr lang="en-US" dirty="0"/>
          </a:p>
          <a:p>
            <a:r>
              <a:rPr lang="en-US" dirty="0"/>
              <a:t>Quiz #1 is next Tuesday (1/31/2022) during class</a:t>
            </a:r>
          </a:p>
          <a:p>
            <a:pPr marL="608901" lvl="1" indent="0">
              <a:buNone/>
            </a:pPr>
            <a:endParaRPr lang="en-US" dirty="0"/>
          </a:p>
          <a:p>
            <a:r>
              <a:rPr lang="en-US" dirty="0"/>
              <a:t>Your project groups are due the following Thursday (2/2/2023)</a:t>
            </a:r>
          </a:p>
          <a:p>
            <a:pPr lvl="1"/>
            <a:r>
              <a:rPr lang="en-US" dirty="0"/>
              <a:t>Please reach out to me if you are having trouble finding a group</a:t>
            </a:r>
          </a:p>
        </p:txBody>
      </p:sp>
    </p:spTree>
    <p:extLst>
      <p:ext uri="{BB962C8B-B14F-4D97-AF65-F5344CB8AC3E}">
        <p14:creationId xmlns:p14="http://schemas.microsoft.com/office/powerpoint/2010/main" val="418487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0E22-9C61-95E8-6A7B-CA86A4AB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Projects from Last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47FD7-A07A-9F60-81C4-2E761BC19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Predicting Adolescent Self-Perceived Health using Data Collected by the Minnesota Department of Public Health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Exploring the Relationship Between Mental Health and Heart Disease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Natural Groupings of Sepsis Status to Improve Sepsis Prediction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spcBef>
                <a:spcPts val="0"/>
              </a:spcBef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Inference and Prediction of Breast Cancer Mortality by National U.S. Greenspace Measures </a:t>
            </a:r>
          </a:p>
          <a:p>
            <a:pPr marL="0">
              <a:spcBef>
                <a:spcPts val="0"/>
              </a:spcBef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spcBef>
                <a:spcPts val="0"/>
              </a:spcBef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Predicting Mortality of ICU Patients Utilizing Various Classification Methods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6129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41F8-54E4-D441-B303-200BC949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Computing on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9433-BB9C-F145-B9DD-8856081DE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Clusters are usually used to </a:t>
            </a:r>
            <a:r>
              <a:rPr lang="en-US" b="1" i="1" dirty="0"/>
              <a:t>improve performance &amp; availability </a:t>
            </a:r>
            <a:r>
              <a:rPr lang="en-US" dirty="0"/>
              <a:t>over that of a single computer</a:t>
            </a:r>
          </a:p>
          <a:p>
            <a:pPr lvl="1"/>
            <a:r>
              <a:rPr lang="en-US" dirty="0"/>
              <a:t>They are also typically much more cost-effective than single computers of comparable speed or availability. </a:t>
            </a:r>
          </a:p>
          <a:p>
            <a:pPr lvl="1"/>
            <a:r>
              <a:rPr lang="en-US" dirty="0"/>
              <a:t>The concept has been around since the 1960s</a:t>
            </a:r>
          </a:p>
          <a:p>
            <a:endParaRPr lang="en-US" dirty="0"/>
          </a:p>
          <a:p>
            <a:r>
              <a:rPr lang="en-US" b="1" dirty="0"/>
              <a:t>Performance/Speed</a:t>
            </a:r>
          </a:p>
          <a:p>
            <a:pPr lvl="1"/>
            <a:r>
              <a:rPr lang="en-US" dirty="0"/>
              <a:t>providing parallel data processing and high processing capacity</a:t>
            </a:r>
          </a:p>
          <a:p>
            <a:pPr marL="608901" lvl="1" indent="0">
              <a:buNone/>
            </a:pPr>
            <a:endParaRPr lang="en-US" dirty="0"/>
          </a:p>
          <a:p>
            <a:r>
              <a:rPr lang="en-US" b="1" dirty="0"/>
              <a:t>Reliability/Availability</a:t>
            </a:r>
          </a:p>
          <a:p>
            <a:pPr lvl="1"/>
            <a:r>
              <a:rPr lang="en-US" dirty="0"/>
              <a:t>Enable data recovery in the event of a disaster </a:t>
            </a:r>
          </a:p>
          <a:p>
            <a:pPr lvl="1"/>
            <a:r>
              <a:rPr lang="en-US" dirty="0"/>
              <a:t>Fault tolerance (</a:t>
            </a:r>
            <a:r>
              <a:rPr lang="en-US" i="1" dirty="0"/>
              <a:t>the ability for a system to continue working with a malfunctioning node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Enables scalability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074C8-FAD6-0A4A-B305-234036C55628}"/>
              </a:ext>
            </a:extLst>
          </p:cNvPr>
          <p:cNvSpPr/>
          <p:nvPr/>
        </p:nvSpPr>
        <p:spPr>
          <a:xfrm>
            <a:off x="0" y="6124064"/>
            <a:ext cx="3843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https://oit.duke.edu/help/articles/cluster-how-log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259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21E1-B8C8-2945-B4A2-A601D3B1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locally vs remotely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4916E-2977-684C-8336-D5E9838E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627" y="1417638"/>
            <a:ext cx="8138043" cy="4547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7397EF-99DD-854D-96ED-2003A289E1A0}"/>
              </a:ext>
            </a:extLst>
          </p:cNvPr>
          <p:cNvSpPr/>
          <p:nvPr/>
        </p:nvSpPr>
        <p:spPr>
          <a:xfrm>
            <a:off x="118508" y="6071940"/>
            <a:ext cx="5427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sabryr.github.io</a:t>
            </a:r>
            <a:r>
              <a:rPr lang="en-US" dirty="0"/>
              <a:t>/</a:t>
            </a:r>
            <a:r>
              <a:rPr lang="en-US" dirty="0" err="1"/>
              <a:t>hpc</a:t>
            </a:r>
            <a:r>
              <a:rPr lang="en-US" dirty="0"/>
              <a:t>-intro/12-cluster/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4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5B8E-6A6A-D165-D477-37252C65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it yourself: Log onto the Duke Compute Cluster (DCC)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27C6-F858-F358-97C2-9AA0DCCF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YOUR_NETID@dcc-login.oit.duke.edu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&amp; look around!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Instructions can be found here: </a:t>
            </a:r>
            <a:r>
              <a:rPr lang="en-US" u="sng" dirty="0">
                <a:hlinkClick r:id="rId3" tooltip="https://dcc.duke.edu/dcc/login/"/>
              </a:rPr>
              <a:t>https://dcc.duke.edu/dcc/login/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2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06D0-14C2-8F44-BE03-F0232F07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DCC Demo – Part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20739-6612-92EE-6800-EA3F3EE4A63C}"/>
              </a:ext>
            </a:extLst>
          </p:cNvPr>
          <p:cNvSpPr txBox="1"/>
          <p:nvPr/>
        </p:nvSpPr>
        <p:spPr>
          <a:xfrm>
            <a:off x="-409433" y="1869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349B-E34D-4287-8856-026DB9FA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4"/>
            <a:ext cx="10972800" cy="45259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Connecting to and looking around the DCC</a:t>
            </a:r>
          </a:p>
        </p:txBody>
      </p:sp>
    </p:spTree>
    <p:extLst>
      <p:ext uri="{BB962C8B-B14F-4D97-AF65-F5344CB8AC3E}">
        <p14:creationId xmlns:p14="http://schemas.microsoft.com/office/powerpoint/2010/main" val="3633605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76E9-7A26-6948-9754-E9C25C6F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Shell Scripting?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7A28-D6B5-4A4D-A5C0-A82BE42E4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writing a script in any computing language (R, Python, </a:t>
            </a:r>
            <a:r>
              <a:rPr lang="en-US" dirty="0" err="1"/>
              <a:t>Matlab</a:t>
            </a:r>
            <a:r>
              <a:rPr lang="en-US" dirty="0"/>
              <a:t>, etc.)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Combining a set of commands into a single text-based file, rather than typing each one individually into a command line / console</a:t>
            </a:r>
          </a:p>
          <a:p>
            <a:endParaRPr lang="en-US" dirty="0"/>
          </a:p>
          <a:p>
            <a:r>
              <a:rPr lang="en-US" dirty="0"/>
              <a:t>The shell executes the commands in the text file just like you had typed them in.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65675D-964C-4E41-9481-0E39B7287AFC}"/>
              </a:ext>
            </a:extLst>
          </p:cNvPr>
          <p:cNvSpPr/>
          <p:nvPr/>
        </p:nvSpPr>
        <p:spPr>
          <a:xfrm>
            <a:off x="0" y="612169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https://www.quora.com/What-is-the-difference-between-UNIX-Linux-Bash-Zsh-shell-programming-and-shell-scripting-What-is-meant-by-the-word-shell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B49BB-A501-154F-8553-6B1168885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442" y="127000"/>
            <a:ext cx="1340958" cy="1757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1592D5-BF88-8146-A28C-A0FFC73861CF}"/>
              </a:ext>
            </a:extLst>
          </p:cNvPr>
          <p:cNvSpPr/>
          <p:nvPr/>
        </p:nvSpPr>
        <p:spPr>
          <a:xfrm>
            <a:off x="0" y="5834430"/>
            <a:ext cx="947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www.amazon.com/Classic-Shell-Scripting-Arnold-Robbins/dp/0596005954/ref=pd_bxgy_img_3/147-2925148-0357648?_encoding=UTF8&amp;pd_rd_i=0596005954&amp;pd_rd_r=bd3931c2-3d43-4fc3-9392-d93555de74bb&amp;pd_rd_w=dtd8I&amp;pd_rd_wg=dQHHg&amp;pf_rd_p=09627863-9889-4290-b90a-5e9f86682449&amp;pf_rd_r=1QN2XXTTAW6YPAQCFPW7&amp;psc=1&amp;refRID=1QN2XXTTAW6YPAQCFPW7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008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D43C-B9D9-004A-8476-2325C20C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CCB36-C344-2040-BC66-EBA41E64111B}"/>
              </a:ext>
            </a:extLst>
          </p:cNvPr>
          <p:cNvSpPr/>
          <p:nvPr/>
        </p:nvSpPr>
        <p:spPr>
          <a:xfrm>
            <a:off x="0" y="5977371"/>
            <a:ext cx="7523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https://www.macs.hw.ac.uk/~hwloidl/Courses/LinuxIntro/x945.html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CE204D-D954-6F43-BC69-C452367DEA52}"/>
              </a:ext>
            </a:extLst>
          </p:cNvPr>
          <p:cNvGraphicFramePr>
            <a:graphicFrameLocks noGrp="1"/>
          </p:cNvGraphicFramePr>
          <p:nvPr/>
        </p:nvGraphicFramePr>
        <p:xfrm>
          <a:off x="1090863" y="1687515"/>
          <a:ext cx="7251032" cy="1737360"/>
        </p:xfrm>
        <a:graphic>
          <a:graphicData uri="http://schemas.openxmlformats.org/drawingml/2006/table">
            <a:tbl>
              <a:tblPr/>
              <a:tblGrid>
                <a:gridCol w="7251032">
                  <a:extLst>
                    <a:ext uri="{9D8B030D-6E8A-4147-A177-3AD203B41FA5}">
                      <a16:colId xmlns:a16="http://schemas.microsoft.com/office/drawing/2014/main" val="1253491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#!/bin/bash </a:t>
                      </a:r>
                    </a:p>
                    <a:p>
                      <a:endParaRPr lang="en-US" sz="1800" dirty="0">
                        <a:latin typeface="Andale Mono" panose="020B0509000000000004" pitchFamily="49" charset="0"/>
                      </a:endParaRP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# example of using arguments to a script </a:t>
                      </a: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echo "My first name is $1" </a:t>
                      </a: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echo "My last name is $2" </a:t>
                      </a: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echo "Total number of arguments is $#"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4048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776CCF8-AEF7-D34D-BC65-CCB5F79729A2}"/>
              </a:ext>
            </a:extLst>
          </p:cNvPr>
          <p:cNvSpPr/>
          <p:nvPr/>
        </p:nvSpPr>
        <p:spPr>
          <a:xfrm>
            <a:off x="1090863" y="3731626"/>
            <a:ext cx="10170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Save this file as </a:t>
            </a:r>
            <a:r>
              <a:rPr lang="en-US" dirty="0" err="1"/>
              <a:t>name.sh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, set execute permission on that file by typing 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chmod</a:t>
            </a:r>
            <a:r>
              <a:rPr lang="en-US" b="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a+x</a:t>
            </a:r>
            <a:r>
              <a:rPr lang="en-US" b="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name.sh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and then execute the file like this: </a:t>
            </a:r>
            <a:r>
              <a:rPr lang="en-US" b="1" dirty="0">
                <a:solidFill>
                  <a:srgbClr val="000000"/>
                </a:solidFill>
                <a:latin typeface="Times" pitchFamily="2" charset="0"/>
              </a:rPr>
              <a:t>./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name.sh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3EA75-A10A-8849-AF63-10D5670CE48A}"/>
              </a:ext>
            </a:extLst>
          </p:cNvPr>
          <p:cNvSpPr/>
          <p:nvPr/>
        </p:nvSpPr>
        <p:spPr>
          <a:xfrm>
            <a:off x="1090863" y="4701123"/>
            <a:ext cx="445827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$ </a:t>
            </a:r>
            <a:r>
              <a:rPr lang="en-US" dirty="0" err="1">
                <a:latin typeface="Andale Mono" panose="020B0509000000000004" pitchFamily="49" charset="0"/>
              </a:rPr>
              <a:t>chmod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a+x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name.sh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latin typeface="Andale Mono" panose="020B0509000000000004" pitchFamily="49" charset="0"/>
              </a:rPr>
              <a:t>$ ./</a:t>
            </a:r>
            <a:r>
              <a:rPr lang="en-US" dirty="0" err="1">
                <a:latin typeface="Andale Mono" panose="020B0509000000000004" pitchFamily="49" charset="0"/>
              </a:rPr>
              <a:t>name.sh</a:t>
            </a:r>
            <a:r>
              <a:rPr lang="en-US" dirty="0">
                <a:latin typeface="Andale Mono" panose="020B0509000000000004" pitchFamily="49" charset="0"/>
              </a:rPr>
              <a:t> Hans-Wolfgang </a:t>
            </a:r>
            <a:r>
              <a:rPr lang="en-US" dirty="0" err="1">
                <a:latin typeface="Andale Mono" panose="020B0509000000000004" pitchFamily="49" charset="0"/>
              </a:rPr>
              <a:t>Loidl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BE95B9-4B2C-9B47-83AD-1369CEE50CDB}"/>
              </a:ext>
            </a:extLst>
          </p:cNvPr>
          <p:cNvSpPr/>
          <p:nvPr/>
        </p:nvSpPr>
        <p:spPr>
          <a:xfrm>
            <a:off x="1058778" y="1687515"/>
            <a:ext cx="481263" cy="4140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7B931-A0E3-0E42-B036-6DA48B118050}"/>
              </a:ext>
            </a:extLst>
          </p:cNvPr>
          <p:cNvSpPr txBox="1"/>
          <p:nvPr/>
        </p:nvSpPr>
        <p:spPr>
          <a:xfrm>
            <a:off x="1748589" y="101143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shebang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62CA63-1BC0-C348-87B9-E65639F42F17}"/>
              </a:ext>
            </a:extLst>
          </p:cNvPr>
          <p:cNvCxnSpPr>
            <a:cxnSpLocks/>
          </p:cNvCxnSpPr>
          <p:nvPr/>
        </p:nvCxnSpPr>
        <p:spPr>
          <a:xfrm flipV="1">
            <a:off x="1299409" y="1354963"/>
            <a:ext cx="449180" cy="254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EAB514E5-F424-D94E-92BC-B9E4FD7A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06D0-14C2-8F44-BE03-F0232F07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DCC Demo – Part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20739-6612-92EE-6800-EA3F3EE4A63C}"/>
              </a:ext>
            </a:extLst>
          </p:cNvPr>
          <p:cNvSpPr txBox="1"/>
          <p:nvPr/>
        </p:nvSpPr>
        <p:spPr>
          <a:xfrm>
            <a:off x="-409433" y="1869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212B3-0D01-7049-9391-837AE837C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4"/>
            <a:ext cx="10972800" cy="45259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Shell Scripting</a:t>
            </a:r>
          </a:p>
        </p:txBody>
      </p:sp>
    </p:spTree>
    <p:extLst>
      <p:ext uri="{BB962C8B-B14F-4D97-AF65-F5344CB8AC3E}">
        <p14:creationId xmlns:p14="http://schemas.microsoft.com/office/powerpoint/2010/main" val="157258565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1" id="{CDB9A8EC-4DE1-C945-A26B-DFEEE4279984}" vid="{1863F532-FC4A-F04C-8355-C1E31D589C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11784</TotalTime>
  <Words>1120</Words>
  <Application>Microsoft Macintosh PowerPoint</Application>
  <PresentationFormat>Widescreen</PresentationFormat>
  <Paragraphs>155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Andale Mono</vt:lpstr>
      <vt:lpstr>Arial</vt:lpstr>
      <vt:lpstr>Calibri</vt:lpstr>
      <vt:lpstr>Consolas</vt:lpstr>
      <vt:lpstr>Helvetica</vt:lpstr>
      <vt:lpstr>Helvetica Neue</vt:lpstr>
      <vt:lpstr>Times</vt:lpstr>
      <vt:lpstr>Verdana</vt:lpstr>
      <vt:lpstr>2_Office Theme</vt:lpstr>
      <vt:lpstr>Computing on a Cluster; Using Github </vt:lpstr>
      <vt:lpstr>Computing on a Cluster</vt:lpstr>
      <vt:lpstr>Benefits of Computing on a Cluster</vt:lpstr>
      <vt:lpstr>Working locally vs remotely</vt:lpstr>
      <vt:lpstr>Try it yourself: Log onto the Duke Compute Cluster (DCC)</vt:lpstr>
      <vt:lpstr> DCC Demo – Part 1</vt:lpstr>
      <vt:lpstr>What is Shell Scripting?</vt:lpstr>
      <vt:lpstr>Shell Scripting</vt:lpstr>
      <vt:lpstr> DCC Demo – Part 2</vt:lpstr>
      <vt:lpstr>DCC Demo – Part 3</vt:lpstr>
      <vt:lpstr>put, get, wget</vt:lpstr>
      <vt:lpstr>DCC Demo – Part 4</vt:lpstr>
      <vt:lpstr>Github</vt:lpstr>
      <vt:lpstr>What is GitHub?</vt:lpstr>
      <vt:lpstr>PowerPoint Presentation</vt:lpstr>
      <vt:lpstr>PowerPoint Presentation</vt:lpstr>
      <vt:lpstr>Why should I be using GitHub?</vt:lpstr>
      <vt:lpstr>Two Scenarios for Using Git</vt:lpstr>
      <vt:lpstr>PowerPoint Presentation</vt:lpstr>
      <vt:lpstr>Git Commands</vt:lpstr>
      <vt:lpstr>Cloning a remote repo</vt:lpstr>
      <vt:lpstr>Reminders &amp; Upcoming Deadlines</vt:lpstr>
      <vt:lpstr>Examples of Projects from Last Semester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Jessilyn Dunn, Ph.D.</dc:creator>
  <cp:lastModifiedBy>Jessilyn Dunn</cp:lastModifiedBy>
  <cp:revision>234</cp:revision>
  <dcterms:created xsi:type="dcterms:W3CDTF">2019-04-10T14:59:35Z</dcterms:created>
  <dcterms:modified xsi:type="dcterms:W3CDTF">2023-01-26T01:32:06Z</dcterms:modified>
</cp:coreProperties>
</file>